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EEA25-26C2-2B4F-81AD-CB2FA58B55B0}" type="datetimeFigureOut">
              <a:rPr lang="es-ES" smtClean="0"/>
              <a:t>26/08/2025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7F33-1908-3840-AF95-26CE534687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6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Relationship Id="rId9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188595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Relación entre la Vida, la Muerte, el Infinito y el Mantra Mukanday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2679688" y="3028950"/>
            <a:ext cx="3784597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Una exploración filosófica, espiritual y cultural</a:t>
            </a:r>
            <a:endParaRPr lang="en-US" sz="13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13" y="3643313"/>
            <a:ext cx="12858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Introducción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57200" y="1371600"/>
            <a:ext cx="38862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Conceptos Fundamentales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457200" y="181451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" name="Text 3"/>
          <p:cNvSpPr/>
          <p:nvPr/>
        </p:nvSpPr>
        <p:spPr>
          <a:xfrm>
            <a:off x="628650" y="1778794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7" name="Text 4"/>
          <p:cNvSpPr/>
          <p:nvPr/>
        </p:nvSpPr>
        <p:spPr>
          <a:xfrm>
            <a:off x="782408" y="1778794"/>
            <a:ext cx="24129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vida</a:t>
            </a:r>
            <a:endParaRPr lang="en-US" sz="837" dirty="0"/>
          </a:p>
        </p:txBody>
      </p:sp>
      <p:sp>
        <p:nvSpPr>
          <p:cNvPr id="8" name="Text 5"/>
          <p:cNvSpPr/>
          <p:nvPr/>
        </p:nvSpPr>
        <p:spPr>
          <a:xfrm>
            <a:off x="1023705" y="1778794"/>
            <a:ext cx="220167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un viaje de existencia y significado</a:t>
            </a:r>
            <a:endParaRPr lang="en-US" sz="837" dirty="0"/>
          </a:p>
        </p:txBody>
      </p:sp>
      <p:sp>
        <p:nvSpPr>
          <p:cNvPr id="9" name="Shape 6"/>
          <p:cNvSpPr/>
          <p:nvPr/>
        </p:nvSpPr>
        <p:spPr>
          <a:xfrm>
            <a:off x="457200" y="210026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0" name="Text 7"/>
          <p:cNvSpPr/>
          <p:nvPr/>
        </p:nvSpPr>
        <p:spPr>
          <a:xfrm>
            <a:off x="628650" y="2064544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11" name="Text 8"/>
          <p:cNvSpPr/>
          <p:nvPr/>
        </p:nvSpPr>
        <p:spPr>
          <a:xfrm>
            <a:off x="782408" y="2064544"/>
            <a:ext cx="42396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muerte</a:t>
            </a:r>
            <a:endParaRPr lang="en-US" sz="837" dirty="0"/>
          </a:p>
        </p:txBody>
      </p:sp>
      <p:sp>
        <p:nvSpPr>
          <p:cNvPr id="12" name="Text 9"/>
          <p:cNvSpPr/>
          <p:nvPr/>
        </p:nvSpPr>
        <p:spPr>
          <a:xfrm>
            <a:off x="1206373" y="2064544"/>
            <a:ext cx="169005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umbral y transformación</a:t>
            </a:r>
            <a:endParaRPr lang="en-US" sz="837" dirty="0"/>
          </a:p>
        </p:txBody>
      </p:sp>
      <p:sp>
        <p:nvSpPr>
          <p:cNvPr id="13" name="Shape 10"/>
          <p:cNvSpPr/>
          <p:nvPr/>
        </p:nvSpPr>
        <p:spPr>
          <a:xfrm>
            <a:off x="457200" y="238601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4" name="Text 11"/>
          <p:cNvSpPr/>
          <p:nvPr/>
        </p:nvSpPr>
        <p:spPr>
          <a:xfrm>
            <a:off x="628650" y="2350294"/>
            <a:ext cx="1227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</a:t>
            </a:r>
            <a:endParaRPr lang="en-US" sz="837" dirty="0"/>
          </a:p>
        </p:txBody>
      </p:sp>
      <p:sp>
        <p:nvSpPr>
          <p:cNvPr id="15" name="Text 12"/>
          <p:cNvSpPr/>
          <p:nvPr/>
        </p:nvSpPr>
        <p:spPr>
          <a:xfrm>
            <a:off x="751433" y="2350294"/>
            <a:ext cx="4193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infinito</a:t>
            </a:r>
            <a:endParaRPr lang="en-US" sz="837" dirty="0"/>
          </a:p>
        </p:txBody>
      </p:sp>
      <p:sp>
        <p:nvSpPr>
          <p:cNvPr id="16" name="Text 13"/>
          <p:cNvSpPr/>
          <p:nvPr/>
        </p:nvSpPr>
        <p:spPr>
          <a:xfrm>
            <a:off x="1170822" y="2350294"/>
            <a:ext cx="202254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ausencia de límites y eternidad</a:t>
            </a:r>
            <a:endParaRPr lang="en-US" sz="837" dirty="0"/>
          </a:p>
        </p:txBody>
      </p:sp>
      <p:sp>
        <p:nvSpPr>
          <p:cNvPr id="17" name="Shape 14"/>
          <p:cNvSpPr/>
          <p:nvPr/>
        </p:nvSpPr>
        <p:spPr>
          <a:xfrm>
            <a:off x="457200" y="267176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8" name="Text 15"/>
          <p:cNvSpPr/>
          <p:nvPr/>
        </p:nvSpPr>
        <p:spPr>
          <a:xfrm>
            <a:off x="628650" y="2636044"/>
            <a:ext cx="1227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</a:t>
            </a:r>
            <a:endParaRPr lang="en-US" sz="837" dirty="0"/>
          </a:p>
        </p:txBody>
      </p:sp>
      <p:sp>
        <p:nvSpPr>
          <p:cNvPr id="19" name="Text 16"/>
          <p:cNvSpPr/>
          <p:nvPr/>
        </p:nvSpPr>
        <p:spPr>
          <a:xfrm>
            <a:off x="751433" y="2636044"/>
            <a:ext cx="105867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mantra Mukanday</a:t>
            </a:r>
            <a:endParaRPr lang="en-US" sz="837" dirty="0"/>
          </a:p>
        </p:txBody>
      </p:sp>
      <p:sp>
        <p:nvSpPr>
          <p:cNvPr id="20" name="Text 17"/>
          <p:cNvSpPr/>
          <p:nvPr/>
        </p:nvSpPr>
        <p:spPr>
          <a:xfrm>
            <a:off x="1810103" y="2636044"/>
            <a:ext cx="150978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símbolo de liberación</a:t>
            </a:r>
            <a:endParaRPr lang="en-US" sz="837" dirty="0"/>
          </a:p>
        </p:txBody>
      </p:sp>
      <p:sp>
        <p:nvSpPr>
          <p:cNvPr id="21" name="Text 18"/>
          <p:cNvSpPr/>
          <p:nvPr/>
        </p:nvSpPr>
        <p:spPr>
          <a:xfrm>
            <a:off x="457200" y="3028950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Esta presentación explora la interconexión de estos conceptos desde perspectivas filosóficas, espirituales y culturales, revelando cómo el mantra Mukanday puede servir como puente entre ellos.</a:t>
            </a:r>
            <a:endParaRPr lang="en-US" sz="837" dirty="0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1028700"/>
            <a:ext cx="2857500" cy="2857500"/>
          </a:xfrm>
          <a:prstGeom prst="rect">
            <a:avLst/>
          </a:prstGeom>
        </p:spPr>
      </p:pic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407193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Mantra Mukanday: Un Símbolo de Liberación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214438"/>
            <a:ext cx="2857500" cy="2857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39135" y="1041202"/>
            <a:ext cx="1609130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046" b="1" i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"Gobinday Mukanday"</a:t>
            </a:r>
            <a:endParaRPr lang="en-US" sz="1046" dirty="0"/>
          </a:p>
        </p:txBody>
      </p:sp>
      <p:sp>
        <p:nvSpPr>
          <p:cNvPr id="6" name="Text 2"/>
          <p:cNvSpPr/>
          <p:nvPr/>
        </p:nvSpPr>
        <p:spPr>
          <a:xfrm>
            <a:off x="4800600" y="1400175"/>
            <a:ext cx="38862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mantra Mukanday forma parte del "Guru Gaitri Mantra" en el Kundalini Yoga, con un profundo significado:</a:t>
            </a:r>
            <a:endParaRPr lang="en-US" sz="837" dirty="0"/>
          </a:p>
        </p:txBody>
      </p:sp>
      <p:sp>
        <p:nvSpPr>
          <p:cNvPr id="7" name="Shape 3"/>
          <p:cNvSpPr/>
          <p:nvPr/>
        </p:nvSpPr>
        <p:spPr>
          <a:xfrm>
            <a:off x="4800600" y="198596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8" name="Text 4"/>
          <p:cNvSpPr/>
          <p:nvPr/>
        </p:nvSpPr>
        <p:spPr>
          <a:xfrm>
            <a:off x="4972050" y="1864519"/>
            <a:ext cx="66272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Significado:</a:t>
            </a:r>
            <a:endParaRPr lang="en-US" sz="837" dirty="0"/>
          </a:p>
        </p:txBody>
      </p:sp>
      <p:sp>
        <p:nvSpPr>
          <p:cNvPr id="9" name="Text 5"/>
          <p:cNvSpPr/>
          <p:nvPr/>
        </p:nvSpPr>
        <p:spPr>
          <a:xfrm>
            <a:off x="5634772" y="1864519"/>
            <a:ext cx="281865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"Mukanday" significa "el liberador" - el que libera de </a:t>
            </a:r>
            <a:endParaRPr lang="en-US" sz="837" dirty="0"/>
          </a:p>
        </p:txBody>
      </p:sp>
      <p:sp>
        <p:nvSpPr>
          <p:cNvPr id="10" name="Text 6"/>
          <p:cNvSpPr/>
          <p:nvPr/>
        </p:nvSpPr>
        <p:spPr>
          <a:xfrm>
            <a:off x="4972050" y="2035969"/>
            <a:ext cx="123606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ataduras y limitaciones</a:t>
            </a:r>
            <a:endParaRPr lang="en-US" sz="837" dirty="0"/>
          </a:p>
        </p:txBody>
      </p:sp>
      <p:sp>
        <p:nvSpPr>
          <p:cNvPr id="11" name="Shape 7"/>
          <p:cNvSpPr/>
          <p:nvPr/>
        </p:nvSpPr>
        <p:spPr>
          <a:xfrm>
            <a:off x="4800600" y="244316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2" name="Text 8"/>
          <p:cNvSpPr/>
          <p:nvPr/>
        </p:nvSpPr>
        <p:spPr>
          <a:xfrm>
            <a:off x="4972050" y="2321719"/>
            <a:ext cx="57984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Propósito:</a:t>
            </a:r>
            <a:endParaRPr lang="en-US" sz="837" dirty="0"/>
          </a:p>
        </p:txBody>
      </p:sp>
      <p:sp>
        <p:nvSpPr>
          <p:cNvPr id="13" name="Text 9"/>
          <p:cNvSpPr/>
          <p:nvPr/>
        </p:nvSpPr>
        <p:spPr>
          <a:xfrm>
            <a:off x="5551894" y="2321719"/>
            <a:ext cx="30951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Eliminar bloqueos kármicos, errores del pasado y miedos </a:t>
            </a:r>
            <a:endParaRPr lang="en-US" sz="837" dirty="0"/>
          </a:p>
        </p:txBody>
      </p:sp>
      <p:sp>
        <p:nvSpPr>
          <p:cNvPr id="14" name="Text 10"/>
          <p:cNvSpPr/>
          <p:nvPr/>
        </p:nvSpPr>
        <p:spPr>
          <a:xfrm>
            <a:off x="4972050" y="2493169"/>
            <a:ext cx="57847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arraigados</a:t>
            </a:r>
            <a:endParaRPr lang="en-US" sz="837" dirty="0"/>
          </a:p>
        </p:txBody>
      </p:sp>
      <p:sp>
        <p:nvSpPr>
          <p:cNvPr id="15" name="Shape 11"/>
          <p:cNvSpPr/>
          <p:nvPr/>
        </p:nvSpPr>
        <p:spPr>
          <a:xfrm>
            <a:off x="4800600" y="290036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6" name="Text 12"/>
          <p:cNvSpPr/>
          <p:nvPr/>
        </p:nvSpPr>
        <p:spPr>
          <a:xfrm>
            <a:off x="4972050" y="2778919"/>
            <a:ext cx="44430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Efectos:</a:t>
            </a:r>
            <a:endParaRPr lang="en-US" sz="837" dirty="0"/>
          </a:p>
        </p:txBody>
      </p:sp>
      <p:sp>
        <p:nvSpPr>
          <p:cNvPr id="17" name="Text 13"/>
          <p:cNvSpPr/>
          <p:nvPr/>
        </p:nvSpPr>
        <p:spPr>
          <a:xfrm>
            <a:off x="5416358" y="2778919"/>
            <a:ext cx="291638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Equilibra los hemisferios cerebrales, purifica el campo </a:t>
            </a:r>
            <a:endParaRPr lang="en-US" sz="837" dirty="0"/>
          </a:p>
        </p:txBody>
      </p:sp>
      <p:sp>
        <p:nvSpPr>
          <p:cNvPr id="18" name="Text 14"/>
          <p:cNvSpPr/>
          <p:nvPr/>
        </p:nvSpPr>
        <p:spPr>
          <a:xfrm>
            <a:off x="4972050" y="2950369"/>
            <a:ext cx="171943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magnético y fomenta la valentía</a:t>
            </a:r>
            <a:endParaRPr lang="en-US" sz="837" dirty="0"/>
          </a:p>
        </p:txBody>
      </p:sp>
      <p:sp>
        <p:nvSpPr>
          <p:cNvPr id="19" name="Shape 15"/>
          <p:cNvSpPr/>
          <p:nvPr/>
        </p:nvSpPr>
        <p:spPr>
          <a:xfrm>
            <a:off x="4800600" y="3357563"/>
            <a:ext cx="85725" cy="85725"/>
          </a:xfrm>
          <a:prstGeom prst="ellipse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0" name="Text 16"/>
          <p:cNvSpPr/>
          <p:nvPr/>
        </p:nvSpPr>
        <p:spPr>
          <a:xfrm>
            <a:off x="4972050" y="3236119"/>
            <a:ext cx="49400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Práctica:</a:t>
            </a:r>
            <a:endParaRPr lang="en-US" sz="837" dirty="0"/>
          </a:p>
        </p:txBody>
      </p:sp>
      <p:sp>
        <p:nvSpPr>
          <p:cNvPr id="21" name="Text 17"/>
          <p:cNvSpPr/>
          <p:nvPr/>
        </p:nvSpPr>
        <p:spPr>
          <a:xfrm>
            <a:off x="5466057" y="3236119"/>
            <a:ext cx="299376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 canta con respiración prolongada, a menudo con las </a:t>
            </a:r>
            <a:endParaRPr lang="en-US" sz="837" dirty="0"/>
          </a:p>
        </p:txBody>
      </p:sp>
      <p:sp>
        <p:nvSpPr>
          <p:cNvPr id="22" name="Text 18"/>
          <p:cNvSpPr/>
          <p:nvPr/>
        </p:nvSpPr>
        <p:spPr>
          <a:xfrm>
            <a:off x="4972050" y="3407569"/>
            <a:ext cx="121971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manos en Gyan Mudra</a:t>
            </a:r>
            <a:endParaRPr lang="en-US" sz="837" dirty="0"/>
          </a:p>
        </p:txBody>
      </p:sp>
      <p:sp>
        <p:nvSpPr>
          <p:cNvPr id="23" name="Text 19"/>
          <p:cNvSpPr/>
          <p:nvPr/>
        </p:nvSpPr>
        <p:spPr>
          <a:xfrm>
            <a:off x="4800600" y="3743325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mantra actúa como una herramienta espiritual para la liberación, la superación de obstáculos y el fomento del bienestar, conectando al practicante con un sentido de sostenimiento y libertad divina.</a:t>
            </a:r>
            <a:endParaRPr lang="en-US" sz="837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407193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Vida: Un Viaje de Existencia y Significado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57200" y="1028700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vida es un concepto multifacético que abarca desde procesos biológicos hasta profundas cuestiones existenciales sobre el propósito y la finitud.</a:t>
            </a:r>
            <a:endParaRPr lang="en-US" sz="837" dirty="0"/>
          </a:p>
        </p:txBody>
      </p:sp>
      <p:sp>
        <p:nvSpPr>
          <p:cNvPr id="5" name="Text 2"/>
          <p:cNvSpPr/>
          <p:nvPr/>
        </p:nvSpPr>
        <p:spPr>
          <a:xfrm>
            <a:off x="600075" y="1714500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Filosófica</a:t>
            </a:r>
            <a:endParaRPr lang="en-US" sz="837" dirty="0"/>
          </a:p>
        </p:txBody>
      </p:sp>
      <p:sp>
        <p:nvSpPr>
          <p:cNvPr id="6" name="Text 3"/>
          <p:cNvSpPr/>
          <p:nvPr/>
        </p:nvSpPr>
        <p:spPr>
          <a:xfrm>
            <a:off x="600075" y="1943100"/>
            <a:ext cx="3743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 período finito en el tiempo que impulsa la búsqueda de significado y valor a través de elecciones conscientes.</a:t>
            </a:r>
            <a:endParaRPr lang="en-US" sz="837" dirty="0"/>
          </a:p>
        </p:txBody>
      </p:sp>
      <p:sp>
        <p:nvSpPr>
          <p:cNvPr id="7" name="Text 4"/>
          <p:cNvSpPr/>
          <p:nvPr/>
        </p:nvSpPr>
        <p:spPr>
          <a:xfrm>
            <a:off x="600075" y="242887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Espiritual</a:t>
            </a:r>
            <a:endParaRPr lang="en-US" sz="837" dirty="0"/>
          </a:p>
        </p:txBody>
      </p:sp>
      <p:sp>
        <p:nvSpPr>
          <p:cNvPr id="8" name="Text 5"/>
          <p:cNvSpPr/>
          <p:nvPr/>
        </p:nvSpPr>
        <p:spPr>
          <a:xfrm>
            <a:off x="600075" y="2657475"/>
            <a:ext cx="3743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 viaje de aprendizaje y evolución del alma, una oportunidad para el crecimiento y la realización de la naturaleza divina.</a:t>
            </a:r>
            <a:endParaRPr lang="en-US" sz="837" dirty="0"/>
          </a:p>
        </p:txBody>
      </p:sp>
      <p:sp>
        <p:nvSpPr>
          <p:cNvPr id="9" name="Text 6"/>
          <p:cNvSpPr/>
          <p:nvPr/>
        </p:nvSpPr>
        <p:spPr>
          <a:xfrm>
            <a:off x="600075" y="3143250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Cultural</a:t>
            </a:r>
            <a:endParaRPr lang="en-US" sz="837" dirty="0"/>
          </a:p>
        </p:txBody>
      </p:sp>
      <p:sp>
        <p:nvSpPr>
          <p:cNvPr id="10" name="Text 7"/>
          <p:cNvSpPr/>
          <p:nvPr/>
        </p:nvSpPr>
        <p:spPr>
          <a:xfrm>
            <a:off x="600075" y="3371850"/>
            <a:ext cx="3743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Marcada por rituales y celebraciones que reflejan creencias sobre la continuidad y el propósito de la existencia.</a:t>
            </a:r>
            <a:endParaRPr lang="en-US" sz="837" dirty="0"/>
          </a:p>
        </p:txBody>
      </p:sp>
      <p:sp>
        <p:nvSpPr>
          <p:cNvPr id="11" name="Text 8"/>
          <p:cNvSpPr/>
          <p:nvPr/>
        </p:nvSpPr>
        <p:spPr>
          <a:xfrm>
            <a:off x="457200" y="3886200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vida, en su esencia, es un fenómeno dinámico y en constante cambio, un flujo de energía y conciencia que se manifiesta en innumerables formas interconectadas.</a:t>
            </a:r>
            <a:endParaRPr lang="en-US" sz="837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1285875"/>
            <a:ext cx="2857500" cy="2857500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407193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Muerte: El Umbral y la Transformación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243013"/>
            <a:ext cx="2857500" cy="2857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00600" y="1028700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muerte, más allá de su definición biológica como el cese de funciones vitales, es un concepto cargado de significado que moldea nuestra comprensión de la existencia.</a:t>
            </a:r>
            <a:endParaRPr lang="en-US" sz="837" dirty="0"/>
          </a:p>
        </p:txBody>
      </p:sp>
      <p:sp>
        <p:nvSpPr>
          <p:cNvPr id="6" name="Text 2"/>
          <p:cNvSpPr/>
          <p:nvPr/>
        </p:nvSpPr>
        <p:spPr>
          <a:xfrm>
            <a:off x="4943475" y="168592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Filosófica</a:t>
            </a:r>
            <a:endParaRPr lang="en-US" sz="837" dirty="0"/>
          </a:p>
        </p:txBody>
      </p:sp>
      <p:sp>
        <p:nvSpPr>
          <p:cNvPr id="7" name="Text 3"/>
          <p:cNvSpPr/>
          <p:nvPr/>
        </p:nvSpPr>
        <p:spPr>
          <a:xfrm>
            <a:off x="4943475" y="1914525"/>
            <a:ext cx="3743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 catalizador para la reflexión sobre la identidad personal, la conciencia y el valor del tiempo limitado.</a:t>
            </a:r>
            <a:endParaRPr lang="en-US" sz="837" dirty="0"/>
          </a:p>
        </p:txBody>
      </p:sp>
      <p:sp>
        <p:nvSpPr>
          <p:cNvPr id="8" name="Text 4"/>
          <p:cNvSpPr/>
          <p:nvPr/>
        </p:nvSpPr>
        <p:spPr>
          <a:xfrm>
            <a:off x="4943475" y="2400300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Espiritual</a:t>
            </a:r>
            <a:endParaRPr lang="en-US" sz="837" dirty="0"/>
          </a:p>
        </p:txBody>
      </p:sp>
      <p:sp>
        <p:nvSpPr>
          <p:cNvPr id="9" name="Text 5"/>
          <p:cNvSpPr/>
          <p:nvPr/>
        </p:nvSpPr>
        <p:spPr>
          <a:xfrm>
            <a:off x="4943475" y="2628900"/>
            <a:ext cx="3743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Una transición o umbral hacia otro plano de existencia, un regreso a la fuente divina o el inicio de un nuevo ciclo.</a:t>
            </a:r>
            <a:endParaRPr lang="en-US" sz="837" dirty="0"/>
          </a:p>
        </p:txBody>
      </p:sp>
      <p:sp>
        <p:nvSpPr>
          <p:cNvPr id="10" name="Text 6"/>
          <p:cNvSpPr/>
          <p:nvPr/>
        </p:nvSpPr>
        <p:spPr>
          <a:xfrm>
            <a:off x="4943475" y="3114675"/>
            <a:ext cx="374332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Perspectiva Cultural</a:t>
            </a:r>
            <a:endParaRPr lang="en-US" sz="837" dirty="0"/>
          </a:p>
        </p:txBody>
      </p:sp>
      <p:sp>
        <p:nvSpPr>
          <p:cNvPr id="11" name="Text 7"/>
          <p:cNvSpPr/>
          <p:nvPr/>
        </p:nvSpPr>
        <p:spPr>
          <a:xfrm>
            <a:off x="4943475" y="3343275"/>
            <a:ext cx="3743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Representada en rituales, arte y tradiciones que reflejan la esperanza, la memoria y la creencia en una conexión continua.</a:t>
            </a:r>
            <a:endParaRPr lang="en-US" sz="837" dirty="0"/>
          </a:p>
        </p:txBody>
      </p:sp>
      <p:sp>
        <p:nvSpPr>
          <p:cNvPr id="12" name="Text 8"/>
          <p:cNvSpPr/>
          <p:nvPr/>
        </p:nvSpPr>
        <p:spPr>
          <a:xfrm>
            <a:off x="4800600" y="3829050"/>
            <a:ext cx="3886200" cy="342900"/>
          </a:xfrm>
          <a:prstGeom prst="rect">
            <a:avLst/>
          </a:prstGeom>
          <a:noFill/>
          <a:ln/>
        </p:spPr>
        <p:txBody>
          <a:bodyPr wrap="square" lIns="170053" tIns="0" rIns="170053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37" i="1" dirty="0">
                <a:solidFill>
                  <a:srgbClr val="6B7A4B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"La conciencia de la muerte puede enriquecer la vida, impulsándonos a valorar el presente y a vivir con mayor autenticidad."</a:t>
            </a:r>
            <a:endParaRPr lang="en-US" sz="837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407193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Infinito: La Ausencia de Límites y la Eternidad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57200" y="1028700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infinito es uno de los conceptos más fascinantes y elusivos en el pensamiento humano, desafiando nuestra comprensión intuitiva y nuestra experiencia del mundo finito.</a:t>
            </a:r>
            <a:endParaRPr lang="en-US" sz="837" dirty="0"/>
          </a:p>
        </p:txBody>
      </p:sp>
      <p:sp>
        <p:nvSpPr>
          <p:cNvPr id="5" name="Shape 2"/>
          <p:cNvSpPr/>
          <p:nvPr/>
        </p:nvSpPr>
        <p:spPr>
          <a:xfrm>
            <a:off x="457200" y="1714500"/>
            <a:ext cx="3886200" cy="971550"/>
          </a:xfrm>
          <a:prstGeom prst="rect">
            <a:avLst/>
          </a:prstGeom>
          <a:solidFill>
            <a:srgbClr val="8A9A5B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857375"/>
            <a:ext cx="128588" cy="1143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1525" y="1828800"/>
            <a:ext cx="93940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Matemáticas</a:t>
            </a:r>
            <a:endParaRPr lang="en-US" sz="837" dirty="0"/>
          </a:p>
        </p:txBody>
      </p:sp>
      <p:sp>
        <p:nvSpPr>
          <p:cNvPr id="8" name="Text 4"/>
          <p:cNvSpPr/>
          <p:nvPr/>
        </p:nvSpPr>
        <p:spPr>
          <a:xfrm>
            <a:off x="571500" y="2057400"/>
            <a:ext cx="36576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Describe cantidades ilimitadas o procesos sin fin, representado por el símbolo ∞, fundamental para modelar fenómenos que trascienden lo perceptible.</a:t>
            </a:r>
            <a:endParaRPr lang="en-US" sz="837" dirty="0"/>
          </a:p>
        </p:txBody>
      </p:sp>
      <p:sp>
        <p:nvSpPr>
          <p:cNvPr id="9" name="Shape 5"/>
          <p:cNvSpPr/>
          <p:nvPr/>
        </p:nvSpPr>
        <p:spPr>
          <a:xfrm>
            <a:off x="457200" y="2800350"/>
            <a:ext cx="3886200" cy="800100"/>
          </a:xfrm>
          <a:prstGeom prst="rect">
            <a:avLst/>
          </a:prstGeom>
          <a:solidFill>
            <a:srgbClr val="8A9A5B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943225"/>
            <a:ext cx="114300" cy="1143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7238" y="2914650"/>
            <a:ext cx="6679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Filosofía</a:t>
            </a:r>
            <a:endParaRPr lang="en-US" sz="837" dirty="0"/>
          </a:p>
        </p:txBody>
      </p:sp>
      <p:sp>
        <p:nvSpPr>
          <p:cNvPr id="12" name="Text 7"/>
          <p:cNvSpPr/>
          <p:nvPr/>
        </p:nvSpPr>
        <p:spPr>
          <a:xfrm>
            <a:off x="571500" y="3143250"/>
            <a:ext cx="3657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Plantea preguntas sobre la naturaleza de la realidad, el universo y la existencia. ¿Es el infinito real o una construcción mental?</a:t>
            </a:r>
            <a:endParaRPr lang="en-US" sz="837" dirty="0"/>
          </a:p>
        </p:txBody>
      </p:sp>
      <p:sp>
        <p:nvSpPr>
          <p:cNvPr id="13" name="Shape 8"/>
          <p:cNvSpPr/>
          <p:nvPr/>
        </p:nvSpPr>
        <p:spPr>
          <a:xfrm>
            <a:off x="457200" y="3714750"/>
            <a:ext cx="3886200" cy="800100"/>
          </a:xfrm>
          <a:prstGeom prst="rect">
            <a:avLst/>
          </a:prstGeom>
          <a:solidFill>
            <a:srgbClr val="8A9A5B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857625"/>
            <a:ext cx="85725" cy="1143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28663" y="3829050"/>
            <a:ext cx="99119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 Espiritualidad</a:t>
            </a:r>
            <a:endParaRPr lang="en-US" sz="837" dirty="0"/>
          </a:p>
        </p:txBody>
      </p:sp>
      <p:sp>
        <p:nvSpPr>
          <p:cNvPr id="16" name="Text 10"/>
          <p:cNvSpPr/>
          <p:nvPr/>
        </p:nvSpPr>
        <p:spPr>
          <a:xfrm>
            <a:off x="571500" y="4057650"/>
            <a:ext cx="3657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 asocia con la divinidad, la eternidad y la trascendencia. Dios es concebido como un ser infinito en poder, conocimiento y presencia.</a:t>
            </a:r>
            <a:endParaRPr lang="en-US" sz="837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50" y="1400175"/>
            <a:ext cx="2857500" cy="2857500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8" y="407193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Conexiones Filosóficas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771650"/>
            <a:ext cx="2857500" cy="2857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00600" y="1028700"/>
            <a:ext cx="38862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interrelación entre la vida, la muerte, el infinito y el mantra Mukanday se manifiesta profundamente en el ámbito filosófico.</a:t>
            </a:r>
            <a:endParaRPr lang="en-US" sz="837" dirty="0"/>
          </a:p>
        </p:txBody>
      </p:sp>
      <p:sp>
        <p:nvSpPr>
          <p:cNvPr id="6" name="Text 2"/>
          <p:cNvSpPr/>
          <p:nvPr/>
        </p:nvSpPr>
        <p:spPr>
          <a:xfrm>
            <a:off x="4800600" y="1543050"/>
            <a:ext cx="38862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Ciclo Existencial y la Trascendencia</a:t>
            </a:r>
            <a:endParaRPr lang="en-US" sz="837" dirty="0"/>
          </a:p>
        </p:txBody>
      </p:sp>
      <p:sp>
        <p:nvSpPr>
          <p:cNvPr id="7" name="Text 3"/>
          <p:cNvSpPr/>
          <p:nvPr/>
        </p:nvSpPr>
        <p:spPr>
          <a:xfrm>
            <a:off x="4800600" y="1778794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8" name="Text 4"/>
          <p:cNvSpPr/>
          <p:nvPr/>
        </p:nvSpPr>
        <p:spPr>
          <a:xfrm>
            <a:off x="4954358" y="1778794"/>
            <a:ext cx="54180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vida finita</a:t>
            </a:r>
            <a:endParaRPr lang="en-US" sz="837" dirty="0"/>
          </a:p>
        </p:txBody>
      </p:sp>
      <p:sp>
        <p:nvSpPr>
          <p:cNvPr id="9" name="Text 5"/>
          <p:cNvSpPr/>
          <p:nvPr/>
        </p:nvSpPr>
        <p:spPr>
          <a:xfrm>
            <a:off x="5496167" y="1778794"/>
            <a:ext cx="24107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y la </a:t>
            </a:r>
            <a:endParaRPr lang="en-US" sz="837" dirty="0"/>
          </a:p>
        </p:txBody>
      </p:sp>
      <p:sp>
        <p:nvSpPr>
          <p:cNvPr id="10" name="Text 6"/>
          <p:cNvSpPr/>
          <p:nvPr/>
        </p:nvSpPr>
        <p:spPr>
          <a:xfrm>
            <a:off x="5737241" y="1778794"/>
            <a:ext cx="40359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muerte</a:t>
            </a:r>
            <a:endParaRPr lang="en-US" sz="837" dirty="0"/>
          </a:p>
        </p:txBody>
      </p:sp>
      <p:sp>
        <p:nvSpPr>
          <p:cNvPr id="11" name="Text 7"/>
          <p:cNvSpPr/>
          <p:nvPr/>
        </p:nvSpPr>
        <p:spPr>
          <a:xfrm>
            <a:off x="6140834" y="1778794"/>
            <a:ext cx="219422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partes de un ciclo continuo que se </a:t>
            </a:r>
            <a:endParaRPr lang="en-US" sz="837" dirty="0"/>
          </a:p>
        </p:txBody>
      </p:sp>
      <p:sp>
        <p:nvSpPr>
          <p:cNvPr id="12" name="Text 8"/>
          <p:cNvSpPr/>
          <p:nvPr/>
        </p:nvSpPr>
        <p:spPr>
          <a:xfrm>
            <a:off x="4800600" y="1950244"/>
            <a:ext cx="79714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conecta con el </a:t>
            </a:r>
            <a:endParaRPr lang="en-US" sz="837" dirty="0"/>
          </a:p>
        </p:txBody>
      </p:sp>
      <p:sp>
        <p:nvSpPr>
          <p:cNvPr id="13" name="Text 9"/>
          <p:cNvSpPr/>
          <p:nvPr/>
        </p:nvSpPr>
        <p:spPr>
          <a:xfrm>
            <a:off x="5597742" y="1950244"/>
            <a:ext cx="3914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infinito</a:t>
            </a:r>
            <a:endParaRPr lang="en-US" sz="837" dirty="0"/>
          </a:p>
        </p:txBody>
      </p:sp>
      <p:sp>
        <p:nvSpPr>
          <p:cNvPr id="14" name="Text 10"/>
          <p:cNvSpPr/>
          <p:nvPr/>
        </p:nvSpPr>
        <p:spPr>
          <a:xfrm>
            <a:off x="5989225" y="1950244"/>
            <a:ext cx="232886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trascendiendo la percepción limitada de la </a:t>
            </a:r>
            <a:endParaRPr lang="en-US" sz="837" dirty="0"/>
          </a:p>
        </p:txBody>
      </p:sp>
      <p:sp>
        <p:nvSpPr>
          <p:cNvPr id="15" name="Text 11"/>
          <p:cNvSpPr/>
          <p:nvPr/>
        </p:nvSpPr>
        <p:spPr>
          <a:xfrm>
            <a:off x="4800600" y="2121694"/>
            <a:ext cx="111409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existencia individual.</a:t>
            </a:r>
            <a:endParaRPr lang="en-US" sz="837" dirty="0"/>
          </a:p>
        </p:txBody>
      </p:sp>
      <p:sp>
        <p:nvSpPr>
          <p:cNvPr id="16" name="Text 12"/>
          <p:cNvSpPr/>
          <p:nvPr/>
        </p:nvSpPr>
        <p:spPr>
          <a:xfrm>
            <a:off x="4800600" y="2500313"/>
            <a:ext cx="38862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Mukanday como Herramienta de Liberación</a:t>
            </a:r>
            <a:endParaRPr lang="en-US" sz="837" dirty="0"/>
          </a:p>
        </p:txBody>
      </p:sp>
      <p:sp>
        <p:nvSpPr>
          <p:cNvPr id="17" name="Text 13"/>
          <p:cNvSpPr/>
          <p:nvPr/>
        </p:nvSpPr>
        <p:spPr>
          <a:xfrm>
            <a:off x="4800600" y="2736056"/>
            <a:ext cx="54443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mantra </a:t>
            </a:r>
            <a:endParaRPr lang="en-US" sz="837" dirty="0"/>
          </a:p>
        </p:txBody>
      </p:sp>
      <p:sp>
        <p:nvSpPr>
          <p:cNvPr id="18" name="Text 14"/>
          <p:cNvSpPr/>
          <p:nvPr/>
        </p:nvSpPr>
        <p:spPr>
          <a:xfrm>
            <a:off x="5345032" y="2736056"/>
            <a:ext cx="575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Mukanday</a:t>
            </a:r>
            <a:endParaRPr lang="en-US" sz="837" dirty="0"/>
          </a:p>
        </p:txBody>
      </p:sp>
      <p:sp>
        <p:nvSpPr>
          <p:cNvPr id="19" name="Text 15"/>
          <p:cNvSpPr/>
          <p:nvPr/>
        </p:nvSpPr>
        <p:spPr>
          <a:xfrm>
            <a:off x="5920215" y="2736056"/>
            <a:ext cx="271931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medio para trascender las limitaciones de la </a:t>
            </a:r>
            <a:endParaRPr lang="en-US" sz="837" dirty="0"/>
          </a:p>
        </p:txBody>
      </p:sp>
      <p:sp>
        <p:nvSpPr>
          <p:cNvPr id="20" name="Text 16"/>
          <p:cNvSpPr/>
          <p:nvPr/>
        </p:nvSpPr>
        <p:spPr>
          <a:xfrm>
            <a:off x="4800600" y="2907506"/>
            <a:ext cx="385740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mente y el ego, permitiendo la comprensión de la naturaleza no dual de </a:t>
            </a:r>
            <a:endParaRPr lang="en-US" sz="837" dirty="0"/>
          </a:p>
        </p:txBody>
      </p:sp>
      <p:sp>
        <p:nvSpPr>
          <p:cNvPr id="21" name="Text 17"/>
          <p:cNvSpPr/>
          <p:nvPr/>
        </p:nvSpPr>
        <p:spPr>
          <a:xfrm>
            <a:off x="4800600" y="3078956"/>
            <a:ext cx="59117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realidad.</a:t>
            </a:r>
            <a:endParaRPr lang="en-US" sz="837" dirty="0"/>
          </a:p>
        </p:txBody>
      </p:sp>
      <p:sp>
        <p:nvSpPr>
          <p:cNvPr id="22" name="Text 18"/>
          <p:cNvSpPr/>
          <p:nvPr/>
        </p:nvSpPr>
        <p:spPr>
          <a:xfrm>
            <a:off x="4800600" y="3457575"/>
            <a:ext cx="38862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Superación del Miedo a la Muerte</a:t>
            </a:r>
            <a:endParaRPr lang="en-US" sz="837" dirty="0"/>
          </a:p>
        </p:txBody>
      </p:sp>
      <p:sp>
        <p:nvSpPr>
          <p:cNvPr id="23" name="Text 19"/>
          <p:cNvSpPr/>
          <p:nvPr/>
        </p:nvSpPr>
        <p:spPr>
          <a:xfrm>
            <a:off x="4800600" y="3693319"/>
            <a:ext cx="344077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práctica del mantra facilita un cambio de perspectiva sobre la </a:t>
            </a:r>
            <a:endParaRPr lang="en-US" sz="837" dirty="0"/>
          </a:p>
        </p:txBody>
      </p:sp>
      <p:sp>
        <p:nvSpPr>
          <p:cNvPr id="24" name="Text 20"/>
          <p:cNvSpPr/>
          <p:nvPr/>
        </p:nvSpPr>
        <p:spPr>
          <a:xfrm>
            <a:off x="4800600" y="3864769"/>
            <a:ext cx="40359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muerte</a:t>
            </a:r>
            <a:endParaRPr lang="en-US" sz="837" dirty="0"/>
          </a:p>
        </p:txBody>
      </p:sp>
      <p:sp>
        <p:nvSpPr>
          <p:cNvPr id="25" name="Text 21"/>
          <p:cNvSpPr/>
          <p:nvPr/>
        </p:nvSpPr>
        <p:spPr>
          <a:xfrm>
            <a:off x="5204194" y="3864769"/>
            <a:ext cx="324577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viéndola como transformación y retorno a un estado de ser </a:t>
            </a:r>
            <a:endParaRPr lang="en-US" sz="837" dirty="0"/>
          </a:p>
        </p:txBody>
      </p:sp>
      <p:sp>
        <p:nvSpPr>
          <p:cNvPr id="26" name="Text 22"/>
          <p:cNvSpPr/>
          <p:nvPr/>
        </p:nvSpPr>
        <p:spPr>
          <a:xfrm>
            <a:off x="4800600" y="4036219"/>
            <a:ext cx="48270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ilimitado</a:t>
            </a:r>
            <a:endParaRPr lang="en-US" sz="837" dirty="0"/>
          </a:p>
        </p:txBody>
      </p:sp>
      <p:sp>
        <p:nvSpPr>
          <p:cNvPr id="27" name="Text 23"/>
          <p:cNvSpPr/>
          <p:nvPr/>
        </p:nvSpPr>
        <p:spPr>
          <a:xfrm>
            <a:off x="5283305" y="4036219"/>
            <a:ext cx="3064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</a:t>
            </a:r>
            <a:endParaRPr lang="en-US" sz="837" dirty="0"/>
          </a:p>
        </p:txBody>
      </p:sp>
      <p:sp>
        <p:nvSpPr>
          <p:cNvPr id="28" name="Text 24"/>
          <p:cNvSpPr/>
          <p:nvPr/>
        </p:nvSpPr>
        <p:spPr>
          <a:xfrm>
            <a:off x="4800600" y="4414838"/>
            <a:ext cx="38862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Búsqueda de Significado</a:t>
            </a:r>
            <a:endParaRPr lang="en-US" sz="837" dirty="0"/>
          </a:p>
        </p:txBody>
      </p:sp>
      <p:sp>
        <p:nvSpPr>
          <p:cNvPr id="29" name="Text 25"/>
          <p:cNvSpPr/>
          <p:nvPr/>
        </p:nvSpPr>
        <p:spPr>
          <a:xfrm>
            <a:off x="4800600" y="4650581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30" name="Text 26"/>
          <p:cNvSpPr/>
          <p:nvPr/>
        </p:nvSpPr>
        <p:spPr>
          <a:xfrm>
            <a:off x="4954358" y="4650581"/>
            <a:ext cx="22770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vida</a:t>
            </a:r>
            <a:endParaRPr lang="en-US" sz="837" dirty="0"/>
          </a:p>
        </p:txBody>
      </p:sp>
      <p:sp>
        <p:nvSpPr>
          <p:cNvPr id="31" name="Text 27"/>
          <p:cNvSpPr/>
          <p:nvPr/>
        </p:nvSpPr>
        <p:spPr>
          <a:xfrm>
            <a:off x="5182065" y="4650581"/>
            <a:ext cx="340547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aunque finita, adquiere significado a través de la conexión con </a:t>
            </a:r>
            <a:endParaRPr lang="en-US" sz="837" dirty="0"/>
          </a:p>
        </p:txBody>
      </p:sp>
      <p:sp>
        <p:nvSpPr>
          <p:cNvPr id="32" name="Text 28"/>
          <p:cNvSpPr/>
          <p:nvPr/>
        </p:nvSpPr>
        <p:spPr>
          <a:xfrm>
            <a:off x="4800600" y="4822031"/>
            <a:ext cx="364526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dimensiones más profundas de la existencia, facilitada por prácticas </a:t>
            </a:r>
            <a:endParaRPr lang="en-US" sz="837" dirty="0"/>
          </a:p>
        </p:txBody>
      </p:sp>
      <p:sp>
        <p:nvSpPr>
          <p:cNvPr id="33" name="Text 29"/>
          <p:cNvSpPr/>
          <p:nvPr/>
        </p:nvSpPr>
        <p:spPr>
          <a:xfrm>
            <a:off x="4800600" y="4993481"/>
            <a:ext cx="87508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como el mantra </a:t>
            </a:r>
            <a:endParaRPr lang="en-US" sz="837" dirty="0"/>
          </a:p>
        </p:txBody>
      </p:sp>
      <p:sp>
        <p:nvSpPr>
          <p:cNvPr id="34" name="Text 30"/>
          <p:cNvSpPr/>
          <p:nvPr/>
        </p:nvSpPr>
        <p:spPr>
          <a:xfrm>
            <a:off x="5675681" y="4993481"/>
            <a:ext cx="575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Mukanday</a:t>
            </a:r>
            <a:endParaRPr lang="en-US" sz="837" dirty="0"/>
          </a:p>
        </p:txBody>
      </p:sp>
      <p:sp>
        <p:nvSpPr>
          <p:cNvPr id="35" name="Text 31"/>
          <p:cNvSpPr/>
          <p:nvPr/>
        </p:nvSpPr>
        <p:spPr>
          <a:xfrm>
            <a:off x="6250865" y="4993481"/>
            <a:ext cx="3064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</a:t>
            </a:r>
            <a:endParaRPr lang="en-US" sz="837" dirty="0"/>
          </a:p>
        </p:txBody>
      </p:sp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475773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Conexiones Espirituales</a:t>
            </a:r>
            <a:endParaRPr lang="en-US" sz="2025" dirty="0"/>
          </a:p>
        </p:txBody>
      </p:sp>
      <p:sp>
        <p:nvSpPr>
          <p:cNvPr id="4" name="Text 1"/>
          <p:cNvSpPr/>
          <p:nvPr/>
        </p:nvSpPr>
        <p:spPr>
          <a:xfrm>
            <a:off x="457200" y="1028700"/>
            <a:ext cx="38862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Desde una perspectiva espiritual, la relación entre estos conceptos se entrelaza con creencias profundas sobre el alma, la trascendencia y el propósito divino.</a:t>
            </a:r>
            <a:endParaRPr lang="en-US" sz="837" dirty="0"/>
          </a:p>
        </p:txBody>
      </p:sp>
      <p:sp>
        <p:nvSpPr>
          <p:cNvPr id="5" name="Shape 2"/>
          <p:cNvSpPr/>
          <p:nvPr/>
        </p:nvSpPr>
        <p:spPr>
          <a:xfrm>
            <a:off x="457200" y="1893094"/>
            <a:ext cx="357188" cy="357188"/>
          </a:xfrm>
          <a:prstGeom prst="ellipse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" y="1985963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28688" y="1714500"/>
            <a:ext cx="34147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Vida como Viaje Espiritual</a:t>
            </a:r>
            <a:endParaRPr lang="en-US" sz="837" dirty="0"/>
          </a:p>
        </p:txBody>
      </p:sp>
      <p:sp>
        <p:nvSpPr>
          <p:cNvPr id="8" name="Text 4"/>
          <p:cNvSpPr/>
          <p:nvPr/>
        </p:nvSpPr>
        <p:spPr>
          <a:xfrm>
            <a:off x="928688" y="1921669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9" name="Text 5"/>
          <p:cNvSpPr/>
          <p:nvPr/>
        </p:nvSpPr>
        <p:spPr>
          <a:xfrm>
            <a:off x="1082446" y="1921669"/>
            <a:ext cx="22770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vida</a:t>
            </a:r>
            <a:endParaRPr lang="en-US" sz="837" dirty="0"/>
          </a:p>
        </p:txBody>
      </p:sp>
      <p:sp>
        <p:nvSpPr>
          <p:cNvPr id="10" name="Text 6"/>
          <p:cNvSpPr/>
          <p:nvPr/>
        </p:nvSpPr>
        <p:spPr>
          <a:xfrm>
            <a:off x="1310153" y="1921669"/>
            <a:ext cx="289614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un camino de aprendizaje y evolución del alma, </a:t>
            </a:r>
            <a:endParaRPr lang="en-US" sz="837" dirty="0"/>
          </a:p>
        </p:txBody>
      </p:sp>
      <p:sp>
        <p:nvSpPr>
          <p:cNvPr id="11" name="Text 7"/>
          <p:cNvSpPr/>
          <p:nvPr/>
        </p:nvSpPr>
        <p:spPr>
          <a:xfrm>
            <a:off x="928688" y="2093119"/>
            <a:ext cx="49791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donde la </a:t>
            </a:r>
            <a:endParaRPr lang="en-US" sz="837" dirty="0"/>
          </a:p>
        </p:txBody>
      </p:sp>
      <p:sp>
        <p:nvSpPr>
          <p:cNvPr id="12" name="Text 8"/>
          <p:cNvSpPr/>
          <p:nvPr/>
        </p:nvSpPr>
        <p:spPr>
          <a:xfrm>
            <a:off x="1426601" y="2093119"/>
            <a:ext cx="40359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muerte</a:t>
            </a:r>
            <a:endParaRPr lang="en-US" sz="837" dirty="0"/>
          </a:p>
        </p:txBody>
      </p:sp>
      <p:sp>
        <p:nvSpPr>
          <p:cNvPr id="13" name="Text 9"/>
          <p:cNvSpPr/>
          <p:nvPr/>
        </p:nvSpPr>
        <p:spPr>
          <a:xfrm>
            <a:off x="1830195" y="2093119"/>
            <a:ext cx="200814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es una transición hacia otro plano de </a:t>
            </a:r>
            <a:endParaRPr lang="en-US" sz="837" dirty="0"/>
          </a:p>
        </p:txBody>
      </p:sp>
      <p:sp>
        <p:nvSpPr>
          <p:cNvPr id="14" name="Text 10"/>
          <p:cNvSpPr/>
          <p:nvPr/>
        </p:nvSpPr>
        <p:spPr>
          <a:xfrm>
            <a:off x="928688" y="2264569"/>
            <a:ext cx="5623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existencia.</a:t>
            </a:r>
            <a:endParaRPr lang="en-US" sz="837" dirty="0"/>
          </a:p>
        </p:txBody>
      </p:sp>
      <p:sp>
        <p:nvSpPr>
          <p:cNvPr id="15" name="Shape 11"/>
          <p:cNvSpPr/>
          <p:nvPr/>
        </p:nvSpPr>
        <p:spPr>
          <a:xfrm>
            <a:off x="457200" y="2750344"/>
            <a:ext cx="357188" cy="357188"/>
          </a:xfrm>
          <a:prstGeom prst="ellipse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" y="2843213"/>
            <a:ext cx="171450" cy="17145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28688" y="2571750"/>
            <a:ext cx="34147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Mukanday como Llave a la Liberación</a:t>
            </a:r>
            <a:endParaRPr lang="en-US" sz="837" dirty="0"/>
          </a:p>
        </p:txBody>
      </p:sp>
      <p:sp>
        <p:nvSpPr>
          <p:cNvPr id="18" name="Text 13"/>
          <p:cNvSpPr/>
          <p:nvPr/>
        </p:nvSpPr>
        <p:spPr>
          <a:xfrm>
            <a:off x="928688" y="2778919"/>
            <a:ext cx="54443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mantra </a:t>
            </a:r>
            <a:endParaRPr lang="en-US" sz="837" dirty="0"/>
          </a:p>
        </p:txBody>
      </p:sp>
      <p:sp>
        <p:nvSpPr>
          <p:cNvPr id="19" name="Text 14"/>
          <p:cNvSpPr/>
          <p:nvPr/>
        </p:nvSpPr>
        <p:spPr>
          <a:xfrm>
            <a:off x="1473119" y="2778919"/>
            <a:ext cx="575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Mukanday</a:t>
            </a:r>
            <a:endParaRPr lang="en-US" sz="837" dirty="0"/>
          </a:p>
        </p:txBody>
      </p:sp>
      <p:sp>
        <p:nvSpPr>
          <p:cNvPr id="20" name="Text 15"/>
          <p:cNvSpPr/>
          <p:nvPr/>
        </p:nvSpPr>
        <p:spPr>
          <a:xfrm>
            <a:off x="2048303" y="2778919"/>
            <a:ext cx="180424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herramienta para liberar el </a:t>
            </a:r>
            <a:endParaRPr lang="en-US" sz="837" dirty="0"/>
          </a:p>
        </p:txBody>
      </p:sp>
      <p:sp>
        <p:nvSpPr>
          <p:cNvPr id="21" name="Text 16"/>
          <p:cNvSpPr/>
          <p:nvPr/>
        </p:nvSpPr>
        <p:spPr>
          <a:xfrm>
            <a:off x="928688" y="2950369"/>
            <a:ext cx="292804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subconsciente de patrones negativos y conectar con la </a:t>
            </a:r>
            <a:endParaRPr lang="en-US" sz="837" dirty="0"/>
          </a:p>
        </p:txBody>
      </p:sp>
      <p:sp>
        <p:nvSpPr>
          <p:cNvPr id="22" name="Text 17"/>
          <p:cNvSpPr/>
          <p:nvPr/>
        </p:nvSpPr>
        <p:spPr>
          <a:xfrm>
            <a:off x="928688" y="3121819"/>
            <a:ext cx="111180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conciencia universal.</a:t>
            </a:r>
            <a:endParaRPr lang="en-US" sz="837" dirty="0"/>
          </a:p>
        </p:txBody>
      </p:sp>
      <p:sp>
        <p:nvSpPr>
          <p:cNvPr id="23" name="Shape 18"/>
          <p:cNvSpPr/>
          <p:nvPr/>
        </p:nvSpPr>
        <p:spPr>
          <a:xfrm>
            <a:off x="457200" y="3521869"/>
            <a:ext cx="357188" cy="357188"/>
          </a:xfrm>
          <a:prstGeom prst="ellipse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" y="3614738"/>
            <a:ext cx="214313" cy="17145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28688" y="3429000"/>
            <a:ext cx="34147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Infinito como Naturaleza Divina</a:t>
            </a:r>
            <a:endParaRPr lang="en-US" sz="837" dirty="0"/>
          </a:p>
        </p:txBody>
      </p:sp>
      <p:sp>
        <p:nvSpPr>
          <p:cNvPr id="26" name="Text 20"/>
          <p:cNvSpPr/>
          <p:nvPr/>
        </p:nvSpPr>
        <p:spPr>
          <a:xfrm>
            <a:off x="928688" y="3636169"/>
            <a:ext cx="1227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</a:t>
            </a:r>
            <a:endParaRPr lang="en-US" sz="837" dirty="0"/>
          </a:p>
        </p:txBody>
      </p:sp>
      <p:sp>
        <p:nvSpPr>
          <p:cNvPr id="27" name="Text 21"/>
          <p:cNvSpPr/>
          <p:nvPr/>
        </p:nvSpPr>
        <p:spPr>
          <a:xfrm>
            <a:off x="1051471" y="3636169"/>
            <a:ext cx="3914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infinito</a:t>
            </a:r>
            <a:endParaRPr lang="en-US" sz="837" dirty="0"/>
          </a:p>
        </p:txBody>
      </p:sp>
      <p:sp>
        <p:nvSpPr>
          <p:cNvPr id="28" name="Text 22"/>
          <p:cNvSpPr/>
          <p:nvPr/>
        </p:nvSpPr>
        <p:spPr>
          <a:xfrm>
            <a:off x="1442954" y="3636169"/>
            <a:ext cx="286721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como la esencia de lo divino, donde la vida individual </a:t>
            </a:r>
            <a:endParaRPr lang="en-US" sz="837" dirty="0"/>
          </a:p>
        </p:txBody>
      </p:sp>
      <p:sp>
        <p:nvSpPr>
          <p:cNvPr id="29" name="Text 23"/>
          <p:cNvSpPr/>
          <p:nvPr/>
        </p:nvSpPr>
        <p:spPr>
          <a:xfrm>
            <a:off x="928688" y="3807619"/>
            <a:ext cx="246752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es una manifestación de esta fuente ilimitada.</a:t>
            </a:r>
            <a:endParaRPr lang="en-US" sz="837" dirty="0"/>
          </a:p>
        </p:txBody>
      </p:sp>
      <p:sp>
        <p:nvSpPr>
          <p:cNvPr id="30" name="Shape 24"/>
          <p:cNvSpPr/>
          <p:nvPr/>
        </p:nvSpPr>
        <p:spPr>
          <a:xfrm>
            <a:off x="457200" y="4293394"/>
            <a:ext cx="357188" cy="357188"/>
          </a:xfrm>
          <a:prstGeom prst="ellipse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" y="4386263"/>
            <a:ext cx="171450" cy="17145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928688" y="4114800"/>
            <a:ext cx="34147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Propósito Espiritual</a:t>
            </a:r>
            <a:endParaRPr lang="en-US" sz="837" dirty="0"/>
          </a:p>
        </p:txBody>
      </p:sp>
      <p:sp>
        <p:nvSpPr>
          <p:cNvPr id="33" name="Text 26"/>
          <p:cNvSpPr/>
          <p:nvPr/>
        </p:nvSpPr>
        <p:spPr>
          <a:xfrm>
            <a:off x="928688" y="4321969"/>
            <a:ext cx="22160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autorrealización como propósito de la </a:t>
            </a:r>
            <a:endParaRPr lang="en-US" sz="837" dirty="0"/>
          </a:p>
        </p:txBody>
      </p:sp>
      <p:sp>
        <p:nvSpPr>
          <p:cNvPr id="34" name="Text 27"/>
          <p:cNvSpPr/>
          <p:nvPr/>
        </p:nvSpPr>
        <p:spPr>
          <a:xfrm>
            <a:off x="3144757" y="4321969"/>
            <a:ext cx="22770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vida</a:t>
            </a:r>
            <a:endParaRPr lang="en-US" sz="837" dirty="0"/>
          </a:p>
        </p:txBody>
      </p:sp>
      <p:sp>
        <p:nvSpPr>
          <p:cNvPr id="35" name="Text 28"/>
          <p:cNvSpPr/>
          <p:nvPr/>
        </p:nvSpPr>
        <p:spPr>
          <a:xfrm>
            <a:off x="3372464" y="4321969"/>
            <a:ext cx="76332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facilitada por </a:t>
            </a:r>
            <a:endParaRPr lang="en-US" sz="837" dirty="0"/>
          </a:p>
        </p:txBody>
      </p:sp>
      <p:sp>
        <p:nvSpPr>
          <p:cNvPr id="36" name="Text 29"/>
          <p:cNvSpPr/>
          <p:nvPr/>
        </p:nvSpPr>
        <p:spPr>
          <a:xfrm>
            <a:off x="928688" y="4493419"/>
            <a:ext cx="13834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prácticas como el mantra </a:t>
            </a:r>
            <a:endParaRPr lang="en-US" sz="837" dirty="0"/>
          </a:p>
        </p:txBody>
      </p:sp>
      <p:sp>
        <p:nvSpPr>
          <p:cNvPr id="37" name="Text 30"/>
          <p:cNvSpPr/>
          <p:nvPr/>
        </p:nvSpPr>
        <p:spPr>
          <a:xfrm>
            <a:off x="2312175" y="4493419"/>
            <a:ext cx="575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Mukanday</a:t>
            </a:r>
            <a:endParaRPr lang="en-US" sz="837" dirty="0"/>
          </a:p>
        </p:txBody>
      </p:sp>
      <p:sp>
        <p:nvSpPr>
          <p:cNvPr id="38" name="Text 31"/>
          <p:cNvSpPr/>
          <p:nvPr/>
        </p:nvSpPr>
        <p:spPr>
          <a:xfrm>
            <a:off x="2887359" y="4493419"/>
            <a:ext cx="109924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que revelan nuestra </a:t>
            </a:r>
            <a:endParaRPr lang="en-US" sz="837" dirty="0"/>
          </a:p>
        </p:txBody>
      </p:sp>
      <p:sp>
        <p:nvSpPr>
          <p:cNvPr id="39" name="Text 32"/>
          <p:cNvSpPr/>
          <p:nvPr/>
        </p:nvSpPr>
        <p:spPr>
          <a:xfrm>
            <a:off x="928688" y="4664869"/>
            <a:ext cx="100115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naturaleza infinita.</a:t>
            </a:r>
            <a:endParaRPr lang="en-US" sz="837" dirty="0"/>
          </a:p>
        </p:txBody>
      </p:sp>
      <p:pic>
        <p:nvPicPr>
          <p:cNvPr id="4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0650" y="1571625"/>
            <a:ext cx="2857500" cy="2857500"/>
          </a:xfrm>
          <a:prstGeom prst="rect">
            <a:avLst/>
          </a:prstGeom>
        </p:spPr>
      </p:pic>
      <p:pic>
        <p:nvPicPr>
          <p:cNvPr id="4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438" y="4357688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579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2296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Conclusiones y Síntesis</a:t>
            </a:r>
            <a:endParaRPr lang="en-US" sz="20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1935956"/>
            <a:ext cx="2857500" cy="28575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00600" y="1028700"/>
            <a:ext cx="3886200" cy="1028700"/>
          </a:xfrm>
          <a:prstGeom prst="rect">
            <a:avLst/>
          </a:prstGeom>
          <a:solidFill>
            <a:srgbClr val="D4AF37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" name="Shape 2"/>
          <p:cNvSpPr/>
          <p:nvPr/>
        </p:nvSpPr>
        <p:spPr>
          <a:xfrm>
            <a:off x="4800600" y="1028700"/>
            <a:ext cx="28575" cy="1028700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3"/>
          <p:cNvSpPr/>
          <p:nvPr/>
        </p:nvSpPr>
        <p:spPr>
          <a:xfrm>
            <a:off x="4943475" y="1171575"/>
            <a:ext cx="3600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Vida como Oportunidad</a:t>
            </a:r>
            <a:endParaRPr lang="en-US" sz="837" dirty="0"/>
          </a:p>
        </p:txBody>
      </p:sp>
      <p:sp>
        <p:nvSpPr>
          <p:cNvPr id="8" name="Text 4"/>
          <p:cNvSpPr/>
          <p:nvPr/>
        </p:nvSpPr>
        <p:spPr>
          <a:xfrm>
            <a:off x="4943475" y="1407319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9" name="Text 5"/>
          <p:cNvSpPr/>
          <p:nvPr/>
        </p:nvSpPr>
        <p:spPr>
          <a:xfrm>
            <a:off x="5097233" y="1407319"/>
            <a:ext cx="22770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vida</a:t>
            </a:r>
            <a:endParaRPr lang="en-US" sz="837" dirty="0"/>
          </a:p>
        </p:txBody>
      </p:sp>
      <p:sp>
        <p:nvSpPr>
          <p:cNvPr id="10" name="Text 6"/>
          <p:cNvSpPr/>
          <p:nvPr/>
        </p:nvSpPr>
        <p:spPr>
          <a:xfrm>
            <a:off x="5324940" y="1407319"/>
            <a:ext cx="273496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en su finitud, es el escenario donde se presenta la </a:t>
            </a:r>
            <a:endParaRPr lang="en-US" sz="837" dirty="0"/>
          </a:p>
        </p:txBody>
      </p:sp>
      <p:sp>
        <p:nvSpPr>
          <p:cNvPr id="11" name="Text 7"/>
          <p:cNvSpPr/>
          <p:nvPr/>
        </p:nvSpPr>
        <p:spPr>
          <a:xfrm>
            <a:off x="4943475" y="1578769"/>
            <a:ext cx="138167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oportunidad de buscar la </a:t>
            </a:r>
            <a:endParaRPr lang="en-US" sz="837" dirty="0"/>
          </a:p>
        </p:txBody>
      </p:sp>
      <p:sp>
        <p:nvSpPr>
          <p:cNvPr id="12" name="Text 8"/>
          <p:cNvSpPr/>
          <p:nvPr/>
        </p:nvSpPr>
        <p:spPr>
          <a:xfrm>
            <a:off x="6325149" y="1578769"/>
            <a:ext cx="53904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liberación</a:t>
            </a:r>
            <a:endParaRPr lang="en-US" sz="837" dirty="0"/>
          </a:p>
        </p:txBody>
      </p:sp>
      <p:sp>
        <p:nvSpPr>
          <p:cNvPr id="13" name="Text 9"/>
          <p:cNvSpPr/>
          <p:nvPr/>
        </p:nvSpPr>
        <p:spPr>
          <a:xfrm>
            <a:off x="6864195" y="1578769"/>
            <a:ext cx="157745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través de prácticas como el </a:t>
            </a:r>
            <a:endParaRPr lang="en-US" sz="837" dirty="0"/>
          </a:p>
        </p:txBody>
      </p:sp>
      <p:sp>
        <p:nvSpPr>
          <p:cNvPr id="14" name="Text 10"/>
          <p:cNvSpPr/>
          <p:nvPr/>
        </p:nvSpPr>
        <p:spPr>
          <a:xfrm>
            <a:off x="4943475" y="1750219"/>
            <a:ext cx="101053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mantra Mukanday.</a:t>
            </a:r>
            <a:endParaRPr lang="en-US" sz="837" dirty="0"/>
          </a:p>
        </p:txBody>
      </p:sp>
      <p:sp>
        <p:nvSpPr>
          <p:cNvPr id="15" name="Shape 11"/>
          <p:cNvSpPr/>
          <p:nvPr/>
        </p:nvSpPr>
        <p:spPr>
          <a:xfrm>
            <a:off x="4800600" y="2171700"/>
            <a:ext cx="3886200" cy="857250"/>
          </a:xfrm>
          <a:prstGeom prst="rect">
            <a:avLst/>
          </a:prstGeom>
          <a:solidFill>
            <a:srgbClr val="D4AF37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6" name="Shape 12"/>
          <p:cNvSpPr/>
          <p:nvPr/>
        </p:nvSpPr>
        <p:spPr>
          <a:xfrm>
            <a:off x="4800600" y="2171700"/>
            <a:ext cx="28575" cy="857250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7" name="Text 13"/>
          <p:cNvSpPr/>
          <p:nvPr/>
        </p:nvSpPr>
        <p:spPr>
          <a:xfrm>
            <a:off x="4943475" y="2314575"/>
            <a:ext cx="3600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Muerte como Portal</a:t>
            </a:r>
            <a:endParaRPr lang="en-US" sz="837" dirty="0"/>
          </a:p>
        </p:txBody>
      </p:sp>
      <p:sp>
        <p:nvSpPr>
          <p:cNvPr id="18" name="Text 14"/>
          <p:cNvSpPr/>
          <p:nvPr/>
        </p:nvSpPr>
        <p:spPr>
          <a:xfrm>
            <a:off x="4943475" y="2550319"/>
            <a:ext cx="1537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</a:t>
            </a:r>
            <a:endParaRPr lang="en-US" sz="837" dirty="0"/>
          </a:p>
        </p:txBody>
      </p:sp>
      <p:sp>
        <p:nvSpPr>
          <p:cNvPr id="19" name="Text 15"/>
          <p:cNvSpPr/>
          <p:nvPr/>
        </p:nvSpPr>
        <p:spPr>
          <a:xfrm>
            <a:off x="5097233" y="2550319"/>
            <a:ext cx="40359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muerte</a:t>
            </a:r>
            <a:endParaRPr lang="en-US" sz="837" dirty="0"/>
          </a:p>
        </p:txBody>
      </p:sp>
      <p:sp>
        <p:nvSpPr>
          <p:cNvPr id="20" name="Text 16"/>
          <p:cNvSpPr/>
          <p:nvPr/>
        </p:nvSpPr>
        <p:spPr>
          <a:xfrm>
            <a:off x="5500827" y="2550319"/>
            <a:ext cx="240727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es una transición, un umbral hacia la fuente </a:t>
            </a:r>
            <a:endParaRPr lang="en-US" sz="837" dirty="0"/>
          </a:p>
        </p:txBody>
      </p:sp>
      <p:sp>
        <p:nvSpPr>
          <p:cNvPr id="21" name="Text 17"/>
          <p:cNvSpPr/>
          <p:nvPr/>
        </p:nvSpPr>
        <p:spPr>
          <a:xfrm>
            <a:off x="7908103" y="2550319"/>
            <a:ext cx="38749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infinita</a:t>
            </a:r>
            <a:endParaRPr lang="en-US" sz="837" dirty="0"/>
          </a:p>
        </p:txBody>
      </p:sp>
      <p:sp>
        <p:nvSpPr>
          <p:cNvPr id="22" name="Text 18"/>
          <p:cNvSpPr/>
          <p:nvPr/>
        </p:nvSpPr>
        <p:spPr>
          <a:xfrm>
            <a:off x="8295596" y="2550319"/>
            <a:ext cx="16450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 </a:t>
            </a:r>
            <a:endParaRPr lang="en-US" sz="837" dirty="0"/>
          </a:p>
        </p:txBody>
      </p:sp>
      <p:sp>
        <p:nvSpPr>
          <p:cNvPr id="23" name="Text 19"/>
          <p:cNvSpPr/>
          <p:nvPr/>
        </p:nvSpPr>
        <p:spPr>
          <a:xfrm>
            <a:off x="4943475" y="2721769"/>
            <a:ext cx="181816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la existencia, no un final absoluto.</a:t>
            </a:r>
            <a:endParaRPr lang="en-US" sz="837" dirty="0"/>
          </a:p>
        </p:txBody>
      </p:sp>
      <p:sp>
        <p:nvSpPr>
          <p:cNvPr id="24" name="Shape 20"/>
          <p:cNvSpPr/>
          <p:nvPr/>
        </p:nvSpPr>
        <p:spPr>
          <a:xfrm>
            <a:off x="4800600" y="3143250"/>
            <a:ext cx="3886200" cy="857250"/>
          </a:xfrm>
          <a:prstGeom prst="rect">
            <a:avLst/>
          </a:prstGeom>
          <a:solidFill>
            <a:srgbClr val="D4AF37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5" name="Shape 21"/>
          <p:cNvSpPr/>
          <p:nvPr/>
        </p:nvSpPr>
        <p:spPr>
          <a:xfrm>
            <a:off x="4800600" y="3143250"/>
            <a:ext cx="28575" cy="857250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6" name="Text 22"/>
          <p:cNvSpPr/>
          <p:nvPr/>
        </p:nvSpPr>
        <p:spPr>
          <a:xfrm>
            <a:off x="4943475" y="3286125"/>
            <a:ext cx="3600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Infinito como Esencia</a:t>
            </a:r>
            <a:endParaRPr lang="en-US" sz="837" dirty="0"/>
          </a:p>
        </p:txBody>
      </p:sp>
      <p:sp>
        <p:nvSpPr>
          <p:cNvPr id="27" name="Text 23"/>
          <p:cNvSpPr/>
          <p:nvPr/>
        </p:nvSpPr>
        <p:spPr>
          <a:xfrm>
            <a:off x="4943475" y="3521869"/>
            <a:ext cx="1227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</a:t>
            </a:r>
            <a:endParaRPr lang="en-US" sz="837" dirty="0"/>
          </a:p>
        </p:txBody>
      </p:sp>
      <p:sp>
        <p:nvSpPr>
          <p:cNvPr id="28" name="Text 24"/>
          <p:cNvSpPr/>
          <p:nvPr/>
        </p:nvSpPr>
        <p:spPr>
          <a:xfrm>
            <a:off x="5066258" y="3521869"/>
            <a:ext cx="3914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infinito</a:t>
            </a:r>
            <a:endParaRPr lang="en-US" sz="837" dirty="0"/>
          </a:p>
        </p:txBody>
      </p:sp>
      <p:sp>
        <p:nvSpPr>
          <p:cNvPr id="29" name="Text 25"/>
          <p:cNvSpPr/>
          <p:nvPr/>
        </p:nvSpPr>
        <p:spPr>
          <a:xfrm>
            <a:off x="5457741" y="3521869"/>
            <a:ext cx="297431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es la naturaleza subyacente de todo, la matriz ilimitada </a:t>
            </a:r>
            <a:endParaRPr lang="en-US" sz="837" dirty="0"/>
          </a:p>
        </p:txBody>
      </p:sp>
      <p:sp>
        <p:nvSpPr>
          <p:cNvPr id="30" name="Text 26"/>
          <p:cNvSpPr/>
          <p:nvPr/>
        </p:nvSpPr>
        <p:spPr>
          <a:xfrm>
            <a:off x="4943475" y="3693319"/>
            <a:ext cx="281156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 la cual emerge y a la cual regresa toda existencia.</a:t>
            </a:r>
            <a:endParaRPr lang="en-US" sz="837" dirty="0"/>
          </a:p>
        </p:txBody>
      </p:sp>
      <p:sp>
        <p:nvSpPr>
          <p:cNvPr id="31" name="Shape 27"/>
          <p:cNvSpPr/>
          <p:nvPr/>
        </p:nvSpPr>
        <p:spPr>
          <a:xfrm>
            <a:off x="4800600" y="4114800"/>
            <a:ext cx="3886200" cy="1028700"/>
          </a:xfrm>
          <a:prstGeom prst="rect">
            <a:avLst/>
          </a:prstGeom>
          <a:solidFill>
            <a:srgbClr val="D4AF37">
              <a:alpha val="10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2" name="Shape 28"/>
          <p:cNvSpPr/>
          <p:nvPr/>
        </p:nvSpPr>
        <p:spPr>
          <a:xfrm>
            <a:off x="4800600" y="4114800"/>
            <a:ext cx="28575" cy="1028700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3" name="Text 29"/>
          <p:cNvSpPr/>
          <p:nvPr/>
        </p:nvSpPr>
        <p:spPr>
          <a:xfrm>
            <a:off x="4943475" y="4257675"/>
            <a:ext cx="3600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Mukanday como Catalizador</a:t>
            </a:r>
            <a:endParaRPr lang="en-US" sz="837" dirty="0"/>
          </a:p>
        </p:txBody>
      </p:sp>
      <p:sp>
        <p:nvSpPr>
          <p:cNvPr id="34" name="Text 30"/>
          <p:cNvSpPr/>
          <p:nvPr/>
        </p:nvSpPr>
        <p:spPr>
          <a:xfrm>
            <a:off x="4943475" y="4493419"/>
            <a:ext cx="54443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 mantra </a:t>
            </a:r>
            <a:endParaRPr lang="en-US" sz="837" dirty="0"/>
          </a:p>
        </p:txBody>
      </p:sp>
      <p:sp>
        <p:nvSpPr>
          <p:cNvPr id="35" name="Text 31"/>
          <p:cNvSpPr/>
          <p:nvPr/>
        </p:nvSpPr>
        <p:spPr>
          <a:xfrm>
            <a:off x="5487907" y="4493419"/>
            <a:ext cx="57518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D4AF37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Mukanday</a:t>
            </a:r>
            <a:endParaRPr lang="en-US" sz="837" dirty="0"/>
          </a:p>
        </p:txBody>
      </p:sp>
      <p:sp>
        <p:nvSpPr>
          <p:cNvPr id="36" name="Text 32"/>
          <p:cNvSpPr/>
          <p:nvPr/>
        </p:nvSpPr>
        <p:spPr>
          <a:xfrm>
            <a:off x="6063090" y="4493419"/>
            <a:ext cx="212152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actúa como un puente que disuelve las </a:t>
            </a:r>
            <a:endParaRPr lang="en-US" sz="837" dirty="0"/>
          </a:p>
        </p:txBody>
      </p:sp>
      <p:sp>
        <p:nvSpPr>
          <p:cNvPr id="37" name="Text 33"/>
          <p:cNvSpPr/>
          <p:nvPr/>
        </p:nvSpPr>
        <p:spPr>
          <a:xfrm>
            <a:off x="4943475" y="4664869"/>
            <a:ext cx="341688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ilusiones de separación y facilita la experiencia de unidad con lo </a:t>
            </a:r>
            <a:endParaRPr lang="en-US" sz="837" dirty="0"/>
          </a:p>
        </p:txBody>
      </p:sp>
      <p:sp>
        <p:nvSpPr>
          <p:cNvPr id="38" name="Text 34"/>
          <p:cNvSpPr/>
          <p:nvPr/>
        </p:nvSpPr>
        <p:spPr>
          <a:xfrm>
            <a:off x="4943475" y="4836319"/>
            <a:ext cx="41012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4A4A4A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infinito.</a:t>
            </a:r>
            <a:endParaRPr lang="en-US" sz="837" dirty="0"/>
          </a:p>
        </p:txBody>
      </p:sp>
      <p:sp>
        <p:nvSpPr>
          <p:cNvPr id="39" name="Text 35"/>
          <p:cNvSpPr/>
          <p:nvPr/>
        </p:nvSpPr>
        <p:spPr>
          <a:xfrm>
            <a:off x="4800600" y="5314950"/>
            <a:ext cx="38862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942" i="1" dirty="0">
                <a:solidFill>
                  <a:srgbClr val="8A9A5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"Somos seres ilimitados manifestándose en un viaje finito, siempre conectados a la infinita danza de la existencia."</a:t>
            </a:r>
            <a:endParaRPr lang="en-US" sz="942" dirty="0"/>
          </a:p>
        </p:txBody>
      </p:sp>
      <p:pic>
        <p:nvPicPr>
          <p:cNvPr id="4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5086350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(16:9)</PresentationFormat>
  <Paragraphs>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Loló Mourelos</cp:lastModifiedBy>
  <cp:revision>2</cp:revision>
  <dcterms:created xsi:type="dcterms:W3CDTF">2025-08-21T20:32:40Z</dcterms:created>
  <dcterms:modified xsi:type="dcterms:W3CDTF">2025-08-26T11:43:18Z</dcterms:modified>
</cp:coreProperties>
</file>